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  <p:sldMasterId id="2147483650" r:id="rId3"/>
    <p:sldMasterId id="2147483752" r:id="rId4"/>
    <p:sldMasterId id="2147483763" r:id="rId5"/>
  </p:sldMasterIdLst>
  <p:notesMasterIdLst>
    <p:notesMasterId r:id="rId23"/>
  </p:notesMasterIdLst>
  <p:sldIdLst>
    <p:sldId id="260" r:id="rId6"/>
    <p:sldId id="266" r:id="rId7"/>
    <p:sldId id="265" r:id="rId8"/>
    <p:sldId id="267" r:id="rId9"/>
    <p:sldId id="268" r:id="rId10"/>
    <p:sldId id="269" r:id="rId11"/>
    <p:sldId id="270" r:id="rId12"/>
    <p:sldId id="273" r:id="rId13"/>
    <p:sldId id="261" r:id="rId14"/>
    <p:sldId id="262" r:id="rId15"/>
    <p:sldId id="263" r:id="rId16"/>
    <p:sldId id="272" r:id="rId17"/>
    <p:sldId id="271" r:id="rId18"/>
    <p:sldId id="259" r:id="rId19"/>
    <p:sldId id="26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>
        <p:scale>
          <a:sx n="84" d="100"/>
          <a:sy n="84" d="100"/>
        </p:scale>
        <p:origin x="2984" y="88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949ADD9-4BA0-C64F-A851-F26DD6E0D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70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4CF66-5C4F-C541-A404-CC8262ACC2A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5D71C-BD9A-0D44-BBE3-AD493DFFA9E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EA8172-5633-DE49-B662-C4755CC0056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98D0C9-6D98-D044-A56D-600D2119236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Study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741423-17B6-2041-8D78-2E06FA8B086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2E23C3-A771-AB47-B4EB-271626E05AF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0C1EDC-7770-0148-A985-F8358954FC9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4F53B7-C910-A74B-93D3-3BD74543116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4F3C52-4D67-9B45-A8A6-5554DDA50F7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7FA4B-19E0-A94A-B998-70A964EF9E0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3F040B-4372-2848-B7D2-050706826DF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2B7635-E3C5-AA47-8DFC-109D246329B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3690B-D66D-4344-B6A7-6B75BC706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97BD5-F45F-6241-9E76-9395C62D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48932-B717-D945-8B53-5E081A521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8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7CB6E-D725-BA4F-90BD-5AA71650B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2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73997-6A82-5744-8C51-F17303A81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47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8B46-DBB2-DB40-956F-A724D3E14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69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F6AC-D6EB-3A42-94FA-5E9F383FB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0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815F-EC41-354F-BD0C-08BE5C872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14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495B7-71DE-FA4E-B6D9-04C9038D3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63AF-45CA-0248-B1FC-182CDC374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52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ABC4-E99B-064E-993B-4582D3D61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5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34F02-725B-2048-85BF-BE91D87C9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EDCA7-0D7B-2547-A1B5-5BE36E55E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94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7FC22-900C-CA4D-92F0-92857DB01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4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A636E-F2C6-5B4F-9FB4-8FB0BB749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29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30241975 w 95"/>
              <a:gd name="T1" fmla="*/ 2147483647 h 3052"/>
              <a:gd name="T2" fmla="*/ 65524280 w 95"/>
              <a:gd name="T3" fmla="*/ 2147483647 h 3052"/>
              <a:gd name="T4" fmla="*/ 110887243 w 95"/>
              <a:gd name="T5" fmla="*/ 2147483647 h 3052"/>
              <a:gd name="T6" fmla="*/ 70564609 w 95"/>
              <a:gd name="T7" fmla="*/ 2147483647 h 3052"/>
              <a:gd name="T8" fmla="*/ 120967901 w 95"/>
              <a:gd name="T9" fmla="*/ 2147483647 h 3052"/>
              <a:gd name="T10" fmla="*/ 136088889 w 95"/>
              <a:gd name="T11" fmla="*/ 2147483647 h 3052"/>
              <a:gd name="T12" fmla="*/ 138609847 w 95"/>
              <a:gd name="T13" fmla="*/ 2147483647 h 3052"/>
              <a:gd name="T14" fmla="*/ 148690505 w 95"/>
              <a:gd name="T15" fmla="*/ 2147483647 h 3052"/>
              <a:gd name="T16" fmla="*/ 138609847 w 95"/>
              <a:gd name="T17" fmla="*/ 2147483647 h 3052"/>
              <a:gd name="T18" fmla="*/ 141129218 w 95"/>
              <a:gd name="T19" fmla="*/ 2147483647 h 3052"/>
              <a:gd name="T20" fmla="*/ 146169547 w 95"/>
              <a:gd name="T21" fmla="*/ 2147483647 h 3052"/>
              <a:gd name="T22" fmla="*/ 151209876 w 95"/>
              <a:gd name="T23" fmla="*/ 2147483647 h 3052"/>
              <a:gd name="T24" fmla="*/ 136088889 w 95"/>
              <a:gd name="T25" fmla="*/ 2147483647 h 3052"/>
              <a:gd name="T26" fmla="*/ 156250206 w 95"/>
              <a:gd name="T27" fmla="*/ 2147483647 h 3052"/>
              <a:gd name="T28" fmla="*/ 171371193 w 95"/>
              <a:gd name="T29" fmla="*/ 2147483647 h 3052"/>
              <a:gd name="T30" fmla="*/ 171371193 w 95"/>
              <a:gd name="T31" fmla="*/ 2147483647 h 3052"/>
              <a:gd name="T32" fmla="*/ 181451852 w 95"/>
              <a:gd name="T33" fmla="*/ 2147483647 h 3052"/>
              <a:gd name="T34" fmla="*/ 201613168 w 95"/>
              <a:gd name="T35" fmla="*/ 2147483647 h 3052"/>
              <a:gd name="T36" fmla="*/ 221774485 w 95"/>
              <a:gd name="T37" fmla="*/ 2147483647 h 3052"/>
              <a:gd name="T38" fmla="*/ 229335773 w 95"/>
              <a:gd name="T39" fmla="*/ 2147483647 h 3052"/>
              <a:gd name="T40" fmla="*/ 234376102 w 95"/>
              <a:gd name="T41" fmla="*/ 2147483647 h 3052"/>
              <a:gd name="T42" fmla="*/ 216734156 w 95"/>
              <a:gd name="T43" fmla="*/ 2147483647 h 3052"/>
              <a:gd name="T44" fmla="*/ 189013139 w 95"/>
              <a:gd name="T45" fmla="*/ 2147483647 h 3052"/>
              <a:gd name="T46" fmla="*/ 166330864 w 95"/>
              <a:gd name="T47" fmla="*/ 2147483647 h 3052"/>
              <a:gd name="T48" fmla="*/ 158771164 w 95"/>
              <a:gd name="T49" fmla="*/ 2091729688 h 3052"/>
              <a:gd name="T50" fmla="*/ 151209876 w 95"/>
              <a:gd name="T51" fmla="*/ 1668343438 h 3052"/>
              <a:gd name="T52" fmla="*/ 128529189 w 95"/>
              <a:gd name="T53" fmla="*/ 1118949375 h 3052"/>
              <a:gd name="T54" fmla="*/ 136088889 w 95"/>
              <a:gd name="T55" fmla="*/ 766127500 h 3052"/>
              <a:gd name="T56" fmla="*/ 136088889 w 95"/>
              <a:gd name="T57" fmla="*/ 660280938 h 3052"/>
              <a:gd name="T58" fmla="*/ 146169547 w 95"/>
              <a:gd name="T59" fmla="*/ 594756875 h 3052"/>
              <a:gd name="T60" fmla="*/ 158771164 w 95"/>
              <a:gd name="T61" fmla="*/ 478829688 h 3052"/>
              <a:gd name="T62" fmla="*/ 161290535 w 95"/>
              <a:gd name="T63" fmla="*/ 171370625 h 3052"/>
              <a:gd name="T64" fmla="*/ 151209876 w 95"/>
              <a:gd name="T65" fmla="*/ 90725625 h 3052"/>
              <a:gd name="T66" fmla="*/ 131048559 w 95"/>
              <a:gd name="T67" fmla="*/ 65524063 h 3052"/>
              <a:gd name="T68" fmla="*/ 98287213 w 95"/>
              <a:gd name="T69" fmla="*/ 0 h 3052"/>
              <a:gd name="T70" fmla="*/ 65524280 w 95"/>
              <a:gd name="T71" fmla="*/ 171370625 h 3052"/>
              <a:gd name="T72" fmla="*/ 55443621 w 95"/>
              <a:gd name="T73" fmla="*/ 141128750 h 3052"/>
              <a:gd name="T74" fmla="*/ 40322634 w 95"/>
              <a:gd name="T75" fmla="*/ 201612500 h 3052"/>
              <a:gd name="T76" fmla="*/ 12601617 w 95"/>
              <a:gd name="T77" fmla="*/ 337700938 h 3052"/>
              <a:gd name="T78" fmla="*/ 0 w 95"/>
              <a:gd name="T79" fmla="*/ 690522813 h 3052"/>
              <a:gd name="T80" fmla="*/ 17641946 w 95"/>
              <a:gd name="T81" fmla="*/ 942538438 h 3052"/>
              <a:gd name="T82" fmla="*/ 35282304 w 95"/>
              <a:gd name="T83" fmla="*/ 1018143125 h 3052"/>
              <a:gd name="T84" fmla="*/ 50403292 w 95"/>
              <a:gd name="T85" fmla="*/ 1370965000 h 3052"/>
              <a:gd name="T86" fmla="*/ 65524280 w 95"/>
              <a:gd name="T87" fmla="*/ 1471771250 h 3052"/>
              <a:gd name="T88" fmla="*/ 95766255 w 95"/>
              <a:gd name="T89" fmla="*/ 1864915625 h 3052"/>
              <a:gd name="T90" fmla="*/ 103327543 w 95"/>
              <a:gd name="T91" fmla="*/ 2147483647 h 3052"/>
              <a:gd name="T92" fmla="*/ 126008230 w 95"/>
              <a:gd name="T93" fmla="*/ 2147483647 h 3052"/>
              <a:gd name="T94" fmla="*/ 138609847 w 95"/>
              <a:gd name="T95" fmla="*/ 2147483647 h 3052"/>
              <a:gd name="T96" fmla="*/ 95766255 w 95"/>
              <a:gd name="T97" fmla="*/ 2147483647 h 3052"/>
              <a:gd name="T98" fmla="*/ 100806584 w 95"/>
              <a:gd name="T99" fmla="*/ 2147483647 h 3052"/>
              <a:gd name="T100" fmla="*/ 93246884 w 95"/>
              <a:gd name="T101" fmla="*/ 2147483647 h 3052"/>
              <a:gd name="T102" fmla="*/ 55443621 w 95"/>
              <a:gd name="T103" fmla="*/ 2147483647 h 3052"/>
              <a:gd name="T104" fmla="*/ 12601617 w 95"/>
              <a:gd name="T105" fmla="*/ 2147483647 h 3052"/>
              <a:gd name="T106" fmla="*/ 5040329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80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altLang="ja-JP" noProof="0"/>
              <a:t>Click to edit Master title style</a:t>
            </a:r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ja-JP" noProof="0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B2022D3-FE9A-1447-A8FF-4DE02733D1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551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63D8A-10B5-AA4A-BFBF-054A2A7914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0472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B891-8B73-AA43-8C1F-AC047238AD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3214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189D-BFF0-AE4A-BC2B-9620D5631E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6086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24B5C-434C-AB48-AB1D-93DDE9A3ED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1658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228A-877C-9340-8C15-2CFFA11D90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5169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255B-D982-AD4B-AF99-2C05615AC9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1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1209-AB40-0249-961A-F992CD073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1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99D5-BEE3-114D-953D-881F6CC61C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4738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7F49E-57BB-D649-BEB1-C548842D29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7312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BB01C-1F43-2744-8E17-B2BE3470F6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2948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75B1-2BCE-BB44-8835-7B72BE39B4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4770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2799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7127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1198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290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9713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32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CC8F-CBFC-5048-93FE-E4B967B52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2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39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1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233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2425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643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5065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3629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8032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828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185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4A058-0758-9F4A-9F5F-0036FB289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303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0149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3930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0481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867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99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A0C6-904B-2441-BF5F-96D0D84E4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1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F800F-25A3-7C42-8D1C-45D3826A1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4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69A2E-9B0C-3049-ABEF-884D6BB54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8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06FB2-1040-8D41-B155-CFEDB271D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8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B3F1D7D-8165-C542-9891-92625AA59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16870CE-006A-9844-8F16-DC919A61F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1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2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5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19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1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2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3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4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5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6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7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8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29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0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1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2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3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4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5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6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7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8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39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0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1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2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3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4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5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6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7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8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49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50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51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52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953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7954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37955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379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79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79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26A1F8-54CC-8E44-89DF-48BBFC1166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37959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charset="0"/>
          <a:cs typeface="Osaka" charset="0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178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673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8C1D0-B54C-3957-6834-F5113DC68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95999" cy="687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96000" cy="980728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 (AD 66)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372200" y="2420888"/>
            <a:ext cx="214947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City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40703F-1F11-E573-8329-A81690A7B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Path of Christ 05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Northern Upper City Looking East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Israel 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219700" y="4800600"/>
            <a:ext cx="3848100" cy="1600200"/>
          </a:xfrm>
          <a:solidFill>
            <a:schemeClr val="accent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/>
                </a:solidFill>
              </a:rPr>
              <a:t>Lower City Facing North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Herodian quarter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8550"/>
            <a:ext cx="91440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152400"/>
            <a:ext cx="8001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/>
              <a:t>Herodian Quarter House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Herod Family Tomb</a:t>
            </a:r>
          </a:p>
        </p:txBody>
      </p:sp>
      <p:pic>
        <p:nvPicPr>
          <p:cNvPr id="61442" name="Picture 3" descr="Herod family t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00138"/>
            <a:ext cx="84582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91440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Antonia Fortress (North Temple Mount)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9863"/>
            <a:ext cx="4529138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5240338"/>
            <a:ext cx="9144000" cy="31700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The Pool of Bethesda was a spring-fed pool near the Sheep Gate at Jerusalem, and was used by the sick for healing. Jesus healed a man there who had been stricken with an unidentified infirmity for thirty-eight years </a:t>
            </a:r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(John 5)</a:t>
            </a:r>
            <a:r>
              <a:rPr lang="en-US" sz="1600" b="1">
                <a:solidFill>
                  <a:srgbClr val="FFFFFF"/>
                </a:solidFill>
                <a:latin typeface="Arial"/>
                <a:cs typeface="Arial"/>
              </a:rPr>
              <a:t>. </a:t>
            </a: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FFFFFF"/>
                </a:solidFill>
                <a:latin typeface="Arial"/>
                <a:cs typeface="Arial"/>
              </a:rPr>
              <a:t>Scale reconstruction illustration by Bill </a:t>
            </a:r>
            <a:r>
              <a:rPr lang="en-US" sz="1600" b="1" i="1" dirty="0" err="1">
                <a:solidFill>
                  <a:srgbClr val="FFFFFF"/>
                </a:solidFill>
                <a:latin typeface="Arial"/>
                <a:cs typeface="Arial"/>
              </a:rPr>
              <a:t>Latta</a:t>
            </a:r>
            <a:r>
              <a:rPr lang="en-US" sz="1600" b="1" i="1" dirty="0">
                <a:solidFill>
                  <a:srgbClr val="FFFFFF"/>
                </a:solidFill>
                <a:latin typeface="Arial"/>
                <a:cs typeface="Arial"/>
              </a:rPr>
              <a:t>. From the Holman Bible Dictionary   Copyright 1991. Holman Bible Publishers. All rights reserved. Used by permission.</a:t>
            </a: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lvl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Excerpted from The Complete Multimedia Bible based on the King James Version. Copyright (c) 1994 Compton's 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cs typeface="Arial"/>
              </a:rPr>
              <a:t>NewMedia</a:t>
            </a: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, Inc.</a:t>
            </a:r>
          </a:p>
          <a:p>
            <a:pPr>
              <a:spcBef>
                <a:spcPct val="50000"/>
              </a:spcBef>
              <a:defRPr/>
            </a:pPr>
            <a:endParaRPr lang="en-US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486400" y="609600"/>
            <a:ext cx="29718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Pool of Bethesda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9342945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Geography link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13" t="16667" b="9950"/>
          <a:stretch>
            <a:fillRect/>
          </a:stretch>
        </p:blipFill>
        <p:spPr bwMode="auto">
          <a:xfrm>
            <a:off x="5715000" y="0"/>
            <a:ext cx="349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6084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81000"/>
            <a:ext cx="5638800" cy="9144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</a:rPr>
              <a:t>Jerusalem (700 BC)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69175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0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5867400"/>
            <a:ext cx="5867400" cy="685800"/>
          </a:xfrm>
          <a:solidFill>
            <a:schemeClr val="accent2"/>
          </a:solidFill>
          <a:effectLst>
            <a:prstShdw prst="shdw17" dist="17961" dir="2700000">
              <a:schemeClr val="tx2">
                <a:alpha val="74997"/>
              </a:schemeClr>
            </a:prstShdw>
          </a:effectLst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bg1"/>
                </a:solidFill>
                <a:latin typeface="Arial" charset="0"/>
                <a:ea typeface="ＭＳ Ｐゴシック" charset="0"/>
              </a:rPr>
              <a:t>Jerusalem in Jesus' Time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4"/>
          <p:cNvGrpSpPr>
            <a:grpSpLocks/>
          </p:cNvGrpSpPr>
          <p:nvPr/>
        </p:nvGrpSpPr>
        <p:grpSpPr bwMode="auto">
          <a:xfrm>
            <a:off x="-304800" y="0"/>
            <a:ext cx="9448800" cy="6858000"/>
            <a:chOff x="6" y="0"/>
            <a:chExt cx="5610" cy="4032"/>
          </a:xfrm>
        </p:grpSpPr>
        <p:pic>
          <p:nvPicPr>
            <p:cNvPr id="45059" name="Picture 2" descr="296D000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0"/>
              <a:ext cx="2890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0" name="Picture 3" descr="296D000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2784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486400"/>
            <a:ext cx="77724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</a:rPr>
              <a:t>Temple Mount from the South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aiaphas mode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-152400"/>
            <a:ext cx="77724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The House of Caiaphas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Akeld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0900"/>
            <a:ext cx="91440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Akeldama (Field of Blood)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Zion's 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825" y="1588"/>
            <a:ext cx="68643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562600"/>
            <a:ext cx="3657600" cy="914400"/>
          </a:xfrm>
          <a:solidFill>
            <a:schemeClr val="hlink"/>
          </a:solidFill>
          <a:effectLst>
            <a:outerShdw blurRad="63500" dist="35921" dir="2700000" algn="ctr" rotWithShape="0">
              <a:schemeClr val="hlink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en-US" sz="5400" dirty="0">
                <a:solidFill>
                  <a:schemeClr val="tx1"/>
                </a:solidFill>
                <a:latin typeface="Arial"/>
                <a:cs typeface="Arial"/>
              </a:rPr>
              <a:t>Zion Gate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 descr="Hinnom va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975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943600"/>
            <a:ext cx="4000500" cy="9144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/>
              <a:t>Hinnom Valley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Israel 0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172200"/>
            <a:ext cx="9144000" cy="8382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/>
                </a:solidFill>
              </a:rPr>
              <a:t>Herod's Three Fortress Towers (West)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2004:Templates:Presentations:Designs:Bar Code</Template>
  <TotalTime>199</TotalTime>
  <Words>208</Words>
  <Application>Microsoft Macintosh PowerPoint</Application>
  <PresentationFormat>On-screen Show (4:3)</PresentationFormat>
  <Paragraphs>37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Helvetica</vt:lpstr>
      <vt:lpstr>Times New Roman</vt:lpstr>
      <vt:lpstr>Wingdings</vt:lpstr>
      <vt:lpstr>Default Design</vt:lpstr>
      <vt:lpstr>Blank Presentation</vt:lpstr>
      <vt:lpstr>Bar Code</vt:lpstr>
      <vt:lpstr>Orbit</vt:lpstr>
      <vt:lpstr>1_Orbit</vt:lpstr>
      <vt:lpstr>Jerusalem (AD 66)</vt:lpstr>
      <vt:lpstr>Jerusalem (700 BC)</vt:lpstr>
      <vt:lpstr>Jerusalem in Jesus' Time</vt:lpstr>
      <vt:lpstr>Temple Mount from the South</vt:lpstr>
      <vt:lpstr>The House of Caiaphas</vt:lpstr>
      <vt:lpstr>Akeldama (Field of Blood)</vt:lpstr>
      <vt:lpstr>Zion Gate</vt:lpstr>
      <vt:lpstr>Hinnom Valley</vt:lpstr>
      <vt:lpstr>Herod's Three Fortress Towers (West)</vt:lpstr>
      <vt:lpstr>Northern Upper City Looking East</vt:lpstr>
      <vt:lpstr>Lower City Facing North</vt:lpstr>
      <vt:lpstr>Herodian Quarter House</vt:lpstr>
      <vt:lpstr>Herod Family Tomb</vt:lpstr>
      <vt:lpstr>Antonia Fortress (North Temple Mount)</vt:lpstr>
      <vt:lpstr>Pool of Bethesda</vt:lpstr>
      <vt:lpstr>Black</vt:lpstr>
      <vt:lpstr>Bible Geography link at BibleStudyDownloads.org</vt:lpstr>
    </vt:vector>
  </TitlesOfParts>
  <Company>fbcy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mahlon friesen</dc:creator>
  <cp:lastModifiedBy>Rick Griffith</cp:lastModifiedBy>
  <cp:revision>40</cp:revision>
  <dcterms:created xsi:type="dcterms:W3CDTF">2000-01-02T18:05:52Z</dcterms:created>
  <dcterms:modified xsi:type="dcterms:W3CDTF">2023-01-13T20:06:11Z</dcterms:modified>
</cp:coreProperties>
</file>